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Amatic SC" panose="020B0604020202020204" charset="-79"/>
      <p:regular r:id="rId13"/>
      <p:bold r:id="rId14"/>
    </p:embeddedFont>
    <p:embeddedFont>
      <p:font typeface="Fira Sans Extra Condensed Medium" panose="020B0604020202020204" charset="0"/>
      <p:regular r:id="rId15"/>
      <p:bold r:id="rId16"/>
      <p:italic r:id="rId17"/>
      <p:boldItalic r:id="rId18"/>
    </p:embeddedFont>
    <p:embeddedFont>
      <p:font typeface="Righteous" panose="020B0604020202020204" charset="0"/>
      <p:regular r:id="rId19"/>
    </p:embeddedFont>
    <p:embeddedFont>
      <p:font typeface="Roboto Condensed Light" panose="020B0604020202020204" charset="0"/>
      <p:regular r:id="rId20"/>
      <p:bold r:id="rId21"/>
      <p:italic r:id="rId22"/>
      <p:boldItalic r:id="rId23"/>
    </p:embeddedFont>
    <p:embeddedFont>
      <p:font typeface="Squada One" panose="020B0604020202020204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2D2CBA6-6123-46AA-888D-A53EFFC9B5D0}">
  <a:tblStyle styleId="{C2D2CBA6-6123-46AA-888D-A53EFFC9B5D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5d2cabac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5d2cabac8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55e7858a94_0_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55e7858a94_0_5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5d16254f0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5d16254f0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5709524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5709524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557095241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557095241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57095241f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57095241f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57095241f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57095241f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557095241f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557095241f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57095241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57095241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57095241f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57095241f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 type="title">
  <p:cSld name="TITLE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t="1244"/>
          <a:stretch/>
        </p:blipFill>
        <p:spPr>
          <a:xfrm>
            <a:off x="0" y="0"/>
            <a:ext cx="9144000" cy="507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 flipH="1">
            <a:off x="1375550" y="3092475"/>
            <a:ext cx="63930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 flipH="1">
            <a:off x="2750257" y="3636375"/>
            <a:ext cx="36435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2">
  <p:cSld name="CUSTOM_6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subTitle" idx="1"/>
          </p:nvPr>
        </p:nvSpPr>
        <p:spPr>
          <a:xfrm>
            <a:off x="3114750" y="2640476"/>
            <a:ext cx="29307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cxnSp>
        <p:nvCxnSpPr>
          <p:cNvPr id="86" name="Google Shape;86;p11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7" name="Google Shape;87;p11"/>
          <p:cNvPicPr preferRelativeResize="0"/>
          <p:nvPr/>
        </p:nvPicPr>
        <p:blipFill rotWithShape="1">
          <a:blip r:embed="rId2">
            <a:alphaModFix/>
          </a:blip>
          <a:srcRect l="5336" t="6603" r="40594"/>
          <a:stretch/>
        </p:blipFill>
        <p:spPr>
          <a:xfrm rot="10800000" flipH="1">
            <a:off x="-15801" y="1663076"/>
            <a:ext cx="3614626" cy="3512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1"/>
          <p:cNvPicPr preferRelativeResize="0"/>
          <p:nvPr/>
        </p:nvPicPr>
        <p:blipFill rotWithShape="1">
          <a:blip r:embed="rId2">
            <a:alphaModFix/>
          </a:blip>
          <a:srcRect l="5336" t="6603" r="40594"/>
          <a:stretch/>
        </p:blipFill>
        <p:spPr>
          <a:xfrm flipH="1">
            <a:off x="5545433" y="-15957"/>
            <a:ext cx="3614626" cy="3512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CUSTOM_7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2"/>
          <p:cNvPicPr preferRelativeResize="0"/>
          <p:nvPr/>
        </p:nvPicPr>
        <p:blipFill rotWithShape="1">
          <a:blip r:embed="rId2">
            <a:alphaModFix/>
          </a:blip>
          <a:srcRect l="5336" t="6603" r="40594"/>
          <a:stretch/>
        </p:blipFill>
        <p:spPr>
          <a:xfrm flipH="1">
            <a:off x="6951325" y="-15958"/>
            <a:ext cx="2200651" cy="2138376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2"/>
          <p:cNvSpPr txBox="1">
            <a:spLocks noGrp="1"/>
          </p:cNvSpPr>
          <p:nvPr>
            <p:ph type="ctrTitle"/>
          </p:nvPr>
        </p:nvSpPr>
        <p:spPr>
          <a:xfrm flipH="1">
            <a:off x="749100" y="500825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7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3"/>
          <p:cNvPicPr preferRelativeResize="0"/>
          <p:nvPr/>
        </p:nvPicPr>
        <p:blipFill rotWithShape="1">
          <a:blip r:embed="rId2">
            <a:alphaModFix/>
          </a:blip>
          <a:srcRect l="5336" t="6603" r="40594"/>
          <a:stretch/>
        </p:blipFill>
        <p:spPr>
          <a:xfrm flipH="1">
            <a:off x="6951325" y="-15958"/>
            <a:ext cx="2200651" cy="2138376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3"/>
          <p:cNvSpPr txBox="1">
            <a:spLocks noGrp="1"/>
          </p:cNvSpPr>
          <p:nvPr>
            <p:ph type="ctrTitle"/>
          </p:nvPr>
        </p:nvSpPr>
        <p:spPr>
          <a:xfrm flipH="1">
            <a:off x="749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ctrTitle" idx="2"/>
          </p:nvPr>
        </p:nvSpPr>
        <p:spPr>
          <a:xfrm>
            <a:off x="1690457" y="190831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1"/>
          </p:nvPr>
        </p:nvSpPr>
        <p:spPr>
          <a:xfrm>
            <a:off x="2051807" y="23697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ctrTitle" idx="3"/>
          </p:nvPr>
        </p:nvSpPr>
        <p:spPr>
          <a:xfrm>
            <a:off x="1690457" y="341026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4"/>
          </p:nvPr>
        </p:nvSpPr>
        <p:spPr>
          <a:xfrm>
            <a:off x="2051807" y="387172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ctrTitle" idx="5"/>
          </p:nvPr>
        </p:nvSpPr>
        <p:spPr>
          <a:xfrm>
            <a:off x="4824357" y="190831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6"/>
          </p:nvPr>
        </p:nvSpPr>
        <p:spPr>
          <a:xfrm>
            <a:off x="5185707" y="23697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ctrTitle" idx="7"/>
          </p:nvPr>
        </p:nvSpPr>
        <p:spPr>
          <a:xfrm>
            <a:off x="4824357" y="341026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8"/>
          </p:nvPr>
        </p:nvSpPr>
        <p:spPr>
          <a:xfrm>
            <a:off x="5185707" y="387172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cxnSp>
        <p:nvCxnSpPr>
          <p:cNvPr id="103" name="Google Shape;103;p13"/>
          <p:cNvCxnSpPr/>
          <p:nvPr/>
        </p:nvCxnSpPr>
        <p:spPr>
          <a:xfrm>
            <a:off x="2273400" y="2110663"/>
            <a:ext cx="4597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" name="Google Shape;104;p13"/>
          <p:cNvCxnSpPr/>
          <p:nvPr/>
        </p:nvCxnSpPr>
        <p:spPr>
          <a:xfrm>
            <a:off x="2273400" y="3627438"/>
            <a:ext cx="4597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9">
    <p:bg>
      <p:bgPr>
        <a:noFill/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690457" y="204001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2051807" y="25014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 idx="2"/>
          </p:nvPr>
        </p:nvSpPr>
        <p:spPr>
          <a:xfrm>
            <a:off x="1690457" y="3587138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3"/>
          </p:nvPr>
        </p:nvSpPr>
        <p:spPr>
          <a:xfrm>
            <a:off x="2051807" y="404860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4"/>
          </p:nvPr>
        </p:nvSpPr>
        <p:spPr>
          <a:xfrm>
            <a:off x="4824357" y="204001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5"/>
          </p:nvPr>
        </p:nvSpPr>
        <p:spPr>
          <a:xfrm>
            <a:off x="5185707" y="25014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ctrTitle" idx="6"/>
          </p:nvPr>
        </p:nvSpPr>
        <p:spPr>
          <a:xfrm>
            <a:off x="4824357" y="3587138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7"/>
          </p:nvPr>
        </p:nvSpPr>
        <p:spPr>
          <a:xfrm>
            <a:off x="5185707" y="404860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8"/>
          </p:nvPr>
        </p:nvSpPr>
        <p:spPr>
          <a:xfrm>
            <a:off x="1122278" y="401450"/>
            <a:ext cx="68994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9" hasCustomPrompt="1"/>
          </p:nvPr>
        </p:nvSpPr>
        <p:spPr>
          <a:xfrm>
            <a:off x="2128157" y="161943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3" hasCustomPrompt="1"/>
          </p:nvPr>
        </p:nvSpPr>
        <p:spPr>
          <a:xfrm>
            <a:off x="2128157" y="316656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title" idx="14" hasCustomPrompt="1"/>
          </p:nvPr>
        </p:nvSpPr>
        <p:spPr>
          <a:xfrm>
            <a:off x="5262057" y="161943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15" hasCustomPrompt="1"/>
          </p:nvPr>
        </p:nvSpPr>
        <p:spPr>
          <a:xfrm>
            <a:off x="5262057" y="316656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cxnSp>
        <p:nvCxnSpPr>
          <p:cNvPr id="27" name="Google Shape;27;p3"/>
          <p:cNvCxnSpPr/>
          <p:nvPr/>
        </p:nvCxnSpPr>
        <p:spPr>
          <a:xfrm>
            <a:off x="2273400" y="2242363"/>
            <a:ext cx="4597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3"/>
          <p:cNvCxnSpPr/>
          <p:nvPr/>
        </p:nvCxnSpPr>
        <p:spPr>
          <a:xfrm>
            <a:off x="2273400" y="3804313"/>
            <a:ext cx="4597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CUSTOM_2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l="5336" t="6603" r="40594"/>
          <a:stretch/>
        </p:blipFill>
        <p:spPr>
          <a:xfrm>
            <a:off x="-8079" y="-15958"/>
            <a:ext cx="2200651" cy="213837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+ TEXT">
  <p:cSld name="CUSTOM_2_1_2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5"/>
          <p:cNvPicPr preferRelativeResize="0"/>
          <p:nvPr/>
        </p:nvPicPr>
        <p:blipFill rotWithShape="1">
          <a:blip r:embed="rId2">
            <a:alphaModFix/>
          </a:blip>
          <a:srcRect l="5336" t="6603" r="40594"/>
          <a:stretch/>
        </p:blipFill>
        <p:spPr>
          <a:xfrm>
            <a:off x="-8079" y="-15958"/>
            <a:ext cx="2200651" cy="2138376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5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6603225" y="2224175"/>
            <a:ext cx="2058600" cy="9027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title" idx="2" hasCustomPrompt="1"/>
          </p:nvPr>
        </p:nvSpPr>
        <p:spPr>
          <a:xfrm>
            <a:off x="6786025" y="2341875"/>
            <a:ext cx="1692900" cy="45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1"/>
          </p:nvPr>
        </p:nvSpPr>
        <p:spPr>
          <a:xfrm>
            <a:off x="6679232" y="275922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/>
          <p:nvPr/>
        </p:nvSpPr>
        <p:spPr>
          <a:xfrm>
            <a:off x="4439025" y="2224175"/>
            <a:ext cx="2058600" cy="9027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title" idx="3" hasCustomPrompt="1"/>
          </p:nvPr>
        </p:nvSpPr>
        <p:spPr>
          <a:xfrm>
            <a:off x="4621825" y="2341875"/>
            <a:ext cx="1692900" cy="45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4"/>
          </p:nvPr>
        </p:nvSpPr>
        <p:spPr>
          <a:xfrm>
            <a:off x="4515032" y="275922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6603225" y="3249050"/>
            <a:ext cx="2058600" cy="9027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 idx="5" hasCustomPrompt="1"/>
          </p:nvPr>
        </p:nvSpPr>
        <p:spPr>
          <a:xfrm>
            <a:off x="6786025" y="3366750"/>
            <a:ext cx="1692900" cy="45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6"/>
          </p:nvPr>
        </p:nvSpPr>
        <p:spPr>
          <a:xfrm>
            <a:off x="6679232" y="378410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5"/>
          <p:cNvSpPr/>
          <p:nvPr/>
        </p:nvSpPr>
        <p:spPr>
          <a:xfrm>
            <a:off x="4439025" y="3249050"/>
            <a:ext cx="2058600" cy="9027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title" idx="7" hasCustomPrompt="1"/>
          </p:nvPr>
        </p:nvSpPr>
        <p:spPr>
          <a:xfrm>
            <a:off x="4621825" y="3366750"/>
            <a:ext cx="1692900" cy="45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8"/>
          </p:nvPr>
        </p:nvSpPr>
        <p:spPr>
          <a:xfrm>
            <a:off x="4515032" y="378410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5"/>
          <p:cNvSpPr/>
          <p:nvPr/>
        </p:nvSpPr>
        <p:spPr>
          <a:xfrm>
            <a:off x="1515950" y="1321325"/>
            <a:ext cx="2058600" cy="9027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title" idx="9" hasCustomPrompt="1"/>
          </p:nvPr>
        </p:nvSpPr>
        <p:spPr>
          <a:xfrm>
            <a:off x="1698750" y="1439025"/>
            <a:ext cx="1692900" cy="45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13"/>
          </p:nvPr>
        </p:nvSpPr>
        <p:spPr>
          <a:xfrm>
            <a:off x="1591957" y="18563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2_1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6"/>
          <p:cNvPicPr preferRelativeResize="0"/>
          <p:nvPr/>
        </p:nvPicPr>
        <p:blipFill rotWithShape="1">
          <a:blip r:embed="rId2">
            <a:alphaModFix/>
          </a:blip>
          <a:srcRect l="5336" t="6603" r="40594"/>
          <a:stretch/>
        </p:blipFill>
        <p:spPr>
          <a:xfrm rot="10800000">
            <a:off x="6951421" y="3013096"/>
            <a:ext cx="2200651" cy="2138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6"/>
          <p:cNvPicPr preferRelativeResize="0"/>
          <p:nvPr/>
        </p:nvPicPr>
        <p:blipFill rotWithShape="1">
          <a:blip r:embed="rId2">
            <a:alphaModFix/>
          </a:blip>
          <a:srcRect l="5336" t="6603" r="40594"/>
          <a:stretch/>
        </p:blipFill>
        <p:spPr>
          <a:xfrm>
            <a:off x="-8079" y="-15958"/>
            <a:ext cx="2200651" cy="2138376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6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subTitle" idx="1"/>
          </p:nvPr>
        </p:nvSpPr>
        <p:spPr>
          <a:xfrm>
            <a:off x="4837600" y="1329975"/>
            <a:ext cx="3576600" cy="24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42FFB7"/>
              </a:buClr>
              <a:buSzPts val="800"/>
              <a:buFont typeface="Nunito Light"/>
              <a:buChar char="◂"/>
              <a:defRPr sz="12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◂"/>
              <a:defRPr sz="12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◂"/>
              <a:defRPr sz="12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◂"/>
              <a:defRPr sz="12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○"/>
              <a:defRPr sz="12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■"/>
              <a:defRPr sz="12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●"/>
              <a:defRPr sz="12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○"/>
              <a:defRPr sz="12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■"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cxnSp>
        <p:nvCxnSpPr>
          <p:cNvPr id="55" name="Google Shape;55;p6"/>
          <p:cNvCxnSpPr/>
          <p:nvPr/>
        </p:nvCxnSpPr>
        <p:spPr>
          <a:xfrm>
            <a:off x="4572000" y="1228200"/>
            <a:ext cx="0" cy="26871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2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7"/>
          <p:cNvPicPr preferRelativeResize="0"/>
          <p:nvPr/>
        </p:nvPicPr>
        <p:blipFill rotWithShape="1">
          <a:blip r:embed="rId2">
            <a:alphaModFix/>
          </a:blip>
          <a:srcRect l="5336" t="6603" r="40594"/>
          <a:stretch/>
        </p:blipFill>
        <p:spPr>
          <a:xfrm rot="10800000">
            <a:off x="5545433" y="1663076"/>
            <a:ext cx="3614626" cy="3512349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7"/>
          <p:cNvSpPr txBox="1">
            <a:spLocks noGrp="1"/>
          </p:cNvSpPr>
          <p:nvPr>
            <p:ph type="subTitle" idx="1"/>
          </p:nvPr>
        </p:nvSpPr>
        <p:spPr>
          <a:xfrm>
            <a:off x="1397425" y="2809300"/>
            <a:ext cx="3012600" cy="17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cxnSp>
        <p:nvCxnSpPr>
          <p:cNvPr id="59" name="Google Shape;59;p7"/>
          <p:cNvCxnSpPr/>
          <p:nvPr/>
        </p:nvCxnSpPr>
        <p:spPr>
          <a:xfrm>
            <a:off x="3444375" y="2693550"/>
            <a:ext cx="1797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Google Shape;60;p7"/>
          <p:cNvSpPr txBox="1">
            <a:spLocks noGrp="1"/>
          </p:cNvSpPr>
          <p:nvPr>
            <p:ph type="ctrTitle"/>
          </p:nvPr>
        </p:nvSpPr>
        <p:spPr>
          <a:xfrm flipH="1">
            <a:off x="2714084" y="1890188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778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3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8"/>
          <p:cNvPicPr preferRelativeResize="0"/>
          <p:nvPr/>
        </p:nvPicPr>
        <p:blipFill rotWithShape="1">
          <a:blip r:embed="rId2">
            <a:alphaModFix/>
          </a:blip>
          <a:srcRect l="5336" t="6603" r="40594"/>
          <a:stretch/>
        </p:blipFill>
        <p:spPr>
          <a:xfrm flipH="1">
            <a:off x="6951325" y="-15958"/>
            <a:ext cx="2200651" cy="2138376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8"/>
          <p:cNvSpPr txBox="1">
            <a:spLocks noGrp="1"/>
          </p:cNvSpPr>
          <p:nvPr>
            <p:ph type="ctrTitle"/>
          </p:nvPr>
        </p:nvSpPr>
        <p:spPr>
          <a:xfrm>
            <a:off x="749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ctrTitle" idx="2"/>
          </p:nvPr>
        </p:nvSpPr>
        <p:spPr>
          <a:xfrm>
            <a:off x="2750155" y="1802125"/>
            <a:ext cx="1570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subTitle" idx="1"/>
          </p:nvPr>
        </p:nvSpPr>
        <p:spPr>
          <a:xfrm>
            <a:off x="2750119" y="2263575"/>
            <a:ext cx="1570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ctrTitle" idx="3"/>
          </p:nvPr>
        </p:nvSpPr>
        <p:spPr>
          <a:xfrm>
            <a:off x="4800201" y="1802125"/>
            <a:ext cx="1570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subTitle" idx="4"/>
          </p:nvPr>
        </p:nvSpPr>
        <p:spPr>
          <a:xfrm>
            <a:off x="4800165" y="2263575"/>
            <a:ext cx="1570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ctrTitle" idx="5"/>
          </p:nvPr>
        </p:nvSpPr>
        <p:spPr>
          <a:xfrm>
            <a:off x="3794948" y="3600050"/>
            <a:ext cx="1570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subTitle" idx="6"/>
          </p:nvPr>
        </p:nvSpPr>
        <p:spPr>
          <a:xfrm>
            <a:off x="3753025" y="4061500"/>
            <a:ext cx="1653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4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9"/>
          <p:cNvPicPr preferRelativeResize="0"/>
          <p:nvPr/>
        </p:nvPicPr>
        <p:blipFill rotWithShape="1">
          <a:blip r:embed="rId2">
            <a:alphaModFix/>
          </a:blip>
          <a:srcRect l="5336" t="6603" r="40594"/>
          <a:stretch/>
        </p:blipFill>
        <p:spPr>
          <a:xfrm>
            <a:off x="158" y="-15957"/>
            <a:ext cx="3614626" cy="3512349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9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ubTitle" idx="1"/>
          </p:nvPr>
        </p:nvSpPr>
        <p:spPr>
          <a:xfrm>
            <a:off x="3114750" y="2640476"/>
            <a:ext cx="29307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cxnSp>
        <p:nvCxnSpPr>
          <p:cNvPr id="74" name="Google Shape;74;p9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5" name="Google Shape;75;p9"/>
          <p:cNvPicPr preferRelativeResize="0"/>
          <p:nvPr/>
        </p:nvPicPr>
        <p:blipFill rotWithShape="1">
          <a:blip r:embed="rId2">
            <a:alphaModFix/>
          </a:blip>
          <a:srcRect l="5336" t="6603" r="40594"/>
          <a:stretch/>
        </p:blipFill>
        <p:spPr>
          <a:xfrm rot="10800000">
            <a:off x="5545433" y="1663076"/>
            <a:ext cx="3614626" cy="3512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5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0"/>
          <p:cNvPicPr preferRelativeResize="0"/>
          <p:nvPr/>
        </p:nvPicPr>
        <p:blipFill rotWithShape="1">
          <a:blip r:embed="rId2">
            <a:alphaModFix/>
          </a:blip>
          <a:srcRect l="5336" t="6603" r="40594"/>
          <a:stretch/>
        </p:blipFill>
        <p:spPr>
          <a:xfrm>
            <a:off x="-8079" y="-15958"/>
            <a:ext cx="2200651" cy="2138376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0"/>
          <p:cNvSpPr txBox="1">
            <a:spLocks noGrp="1"/>
          </p:cNvSpPr>
          <p:nvPr>
            <p:ph type="subTitle" idx="1"/>
          </p:nvPr>
        </p:nvSpPr>
        <p:spPr>
          <a:xfrm>
            <a:off x="2336855" y="2792539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subTitle" idx="2"/>
          </p:nvPr>
        </p:nvSpPr>
        <p:spPr>
          <a:xfrm>
            <a:off x="4721655" y="2806554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ctrTitle"/>
          </p:nvPr>
        </p:nvSpPr>
        <p:spPr>
          <a:xfrm flipH="1">
            <a:off x="4721600" y="507400"/>
            <a:ext cx="36732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ctrTitle" idx="3"/>
          </p:nvPr>
        </p:nvSpPr>
        <p:spPr>
          <a:xfrm>
            <a:off x="2229313" y="2712600"/>
            <a:ext cx="2300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ctrTitle" idx="4"/>
          </p:nvPr>
        </p:nvSpPr>
        <p:spPr>
          <a:xfrm>
            <a:off x="4572000" y="2712600"/>
            <a:ext cx="2384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pic>
        <p:nvPicPr>
          <p:cNvPr id="8" name="Google Shape;8;p1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623438" y="0"/>
            <a:ext cx="7897132" cy="514350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>
            <a:spLocks noGrp="1"/>
          </p:cNvSpPr>
          <p:nvPr>
            <p:ph type="ctrTitle"/>
          </p:nvPr>
        </p:nvSpPr>
        <p:spPr>
          <a:xfrm flipH="1">
            <a:off x="1375500" y="495400"/>
            <a:ext cx="6393000" cy="295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Delimitaciones de Pequeñas, Medianas y Grandes Empresas</a:t>
            </a:r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subTitle" idx="1"/>
          </p:nvPr>
        </p:nvSpPr>
        <p:spPr>
          <a:xfrm flipH="1">
            <a:off x="2750349" y="3636375"/>
            <a:ext cx="4102500" cy="13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 entiende por empresa, toda unidad de explotación económica , realizada por persona natural o juridica en actividades agropecuarias, industriales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5"/>
          <p:cNvSpPr txBox="1">
            <a:spLocks noGrp="1"/>
          </p:cNvSpPr>
          <p:nvPr>
            <p:ph type="ctrTitle"/>
          </p:nvPr>
        </p:nvSpPr>
        <p:spPr>
          <a:xfrm flipH="1">
            <a:off x="1375550" y="3092475"/>
            <a:ext cx="63930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" name="Google Shape;117;p17"/>
          <p:cNvGraphicFramePr/>
          <p:nvPr/>
        </p:nvGraphicFramePr>
        <p:xfrm>
          <a:off x="1196625" y="254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{C2D2CBA6-6123-46AA-888D-A53EFFC9B5D0}</a:tableStyleId>
              </a:tblPr>
              <a:tblGrid>
                <a:gridCol w="149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6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9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268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 b="1"/>
                        <a:t>TIPO DE EMPRESA</a:t>
                      </a:r>
                      <a:endParaRPr b="1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 b="1"/>
                        <a:t>EMPLEADOS</a:t>
                      </a:r>
                      <a:endParaRPr b="1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 b="1"/>
                        <a:t>ACTIVOS</a:t>
                      </a:r>
                      <a:endParaRPr b="1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68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/>
                        <a:t>Pequeña</a:t>
                      </a:r>
                      <a:endParaRPr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/>
                        <a:t>Entre 11 y 50</a:t>
                      </a:r>
                      <a:endParaRPr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/>
                        <a:t>Superior a 500 y hasta 5.000 SMLV</a:t>
                      </a:r>
                      <a:endParaRPr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505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/>
                        <a:t>Mediana</a:t>
                      </a:r>
                      <a:endParaRPr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/>
                        <a:t>Entre 51 y 200</a:t>
                      </a:r>
                      <a:endParaRPr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Superior a 5.000 y hasta 30.000 SMLV</a:t>
                      </a:r>
                      <a:endParaRPr/>
                    </a:p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/>
                        <a:t>Entre 100.000 UVT y 610.000 UVT</a:t>
                      </a:r>
                      <a:endParaRPr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/>
        </p:nvSpPr>
        <p:spPr>
          <a:xfrm>
            <a:off x="342875" y="1836925"/>
            <a:ext cx="3828600" cy="25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900" b="1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I</a:t>
            </a:r>
            <a:r>
              <a:rPr lang="es" sz="3100" b="1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mportancia de los estilos de </a:t>
            </a:r>
            <a:r>
              <a:rPr lang="es" sz="3100" b="1">
                <a:solidFill>
                  <a:srgbClr val="FF9900"/>
                </a:solidFill>
                <a:latin typeface="Amatic SC"/>
                <a:ea typeface="Amatic SC"/>
                <a:cs typeface="Amatic SC"/>
                <a:sym typeface="Amatic SC"/>
              </a:rPr>
              <a:t>liderazgo sobre la eficiencia</a:t>
            </a:r>
            <a:r>
              <a:rPr lang="es" sz="3100" b="1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: </a:t>
            </a:r>
            <a:endParaRPr sz="3100" b="1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 b="1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un estudio comparativo entre grandes y pequeñas y medianas empresas privadas</a:t>
            </a:r>
            <a:r>
              <a:rPr lang="es" sz="2400" b="1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 </a:t>
            </a:r>
            <a:endParaRPr sz="26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825" y="306975"/>
            <a:ext cx="3756701" cy="152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7800" y="2976871"/>
            <a:ext cx="3536101" cy="1887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96332" y="130975"/>
            <a:ext cx="3559042" cy="26720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84016" y="4066675"/>
            <a:ext cx="1796301" cy="79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700" y="227425"/>
            <a:ext cx="2590825" cy="2022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06363" y="227425"/>
            <a:ext cx="2408625" cy="202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70975" y="236800"/>
            <a:ext cx="2483650" cy="194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6700" y="2958561"/>
            <a:ext cx="2590824" cy="19468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06375" y="2958550"/>
            <a:ext cx="2408624" cy="194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70975" y="2958550"/>
            <a:ext cx="2483645" cy="1946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375" y="323850"/>
            <a:ext cx="2746600" cy="186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375" y="2523525"/>
            <a:ext cx="2746600" cy="211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40900" y="323850"/>
            <a:ext cx="2562225" cy="206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40900" y="3010500"/>
            <a:ext cx="2562225" cy="149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15050" y="340950"/>
            <a:ext cx="2708700" cy="203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315050" y="2578300"/>
            <a:ext cx="2708700" cy="200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>
            <a:spLocks noGrp="1"/>
          </p:cNvSpPr>
          <p:nvPr>
            <p:ph type="ctrTitle"/>
          </p:nvPr>
        </p:nvSpPr>
        <p:spPr>
          <a:xfrm>
            <a:off x="1486425" y="181927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200"/>
              <a:t>MATRIZ DOFA 	</a:t>
            </a:r>
            <a:r>
              <a:rPr lang="es"/>
              <a:t> 	</a:t>
            </a:r>
            <a:endParaRPr/>
          </a:p>
        </p:txBody>
      </p:sp>
      <p:sp>
        <p:nvSpPr>
          <p:cNvPr id="152" name="Google Shape;152;p21"/>
          <p:cNvSpPr txBox="1">
            <a:spLocks noGrp="1"/>
          </p:cNvSpPr>
          <p:nvPr>
            <p:ph type="subTitle" idx="1"/>
          </p:nvPr>
        </p:nvSpPr>
        <p:spPr>
          <a:xfrm>
            <a:off x="1689550" y="2683300"/>
            <a:ext cx="5425500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00"/>
              <a:t>En el análisis DOFA ayuda a comprender, presentar, discutir y tomar decisiones y se puede utilizar en realizar un análisis de procesos de la empresa, identificar los temas, establecer o reafirmar objetivos y crear un plan de acción. Es generalmente presentado en cuatro secciones, en situación interna o externa.</a:t>
            </a:r>
            <a:endParaRPr sz="1200"/>
          </a:p>
          <a:p>
            <a:pPr marL="0" lvl="0" indent="0" algn="ctr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00"/>
              <a:t>En la situación interna se constituye por elementos que forman parte del emprendimiento (fortalezas y debilidades) y en la situación externa que rodea al emprendimiento y que la afecta (oportunidades y amenazas).</a:t>
            </a:r>
            <a:endParaRPr sz="1200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125" y="152400"/>
            <a:ext cx="703649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1525" y="647700"/>
            <a:ext cx="7600950" cy="384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GENERALIDADES FINANCIERAS</a:t>
            </a:r>
            <a:endParaRPr/>
          </a:p>
        </p:txBody>
      </p:sp>
      <p:grpSp>
        <p:nvGrpSpPr>
          <p:cNvPr id="168" name="Google Shape;168;p24"/>
          <p:cNvGrpSpPr/>
          <p:nvPr/>
        </p:nvGrpSpPr>
        <p:grpSpPr>
          <a:xfrm>
            <a:off x="1487050" y="2623175"/>
            <a:ext cx="6169800" cy="1135505"/>
            <a:chOff x="1487050" y="2875242"/>
            <a:chExt cx="6169800" cy="1481608"/>
          </a:xfrm>
        </p:grpSpPr>
        <p:cxnSp>
          <p:nvCxnSpPr>
            <p:cNvPr id="169" name="Google Shape;169;p24"/>
            <p:cNvCxnSpPr/>
            <p:nvPr/>
          </p:nvCxnSpPr>
          <p:spPr>
            <a:xfrm>
              <a:off x="1487050" y="4356850"/>
              <a:ext cx="61698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24"/>
            <p:cNvCxnSpPr/>
            <p:nvPr/>
          </p:nvCxnSpPr>
          <p:spPr>
            <a:xfrm>
              <a:off x="4589000" y="2875242"/>
              <a:ext cx="0" cy="14688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24"/>
            <p:cNvCxnSpPr/>
            <p:nvPr/>
          </p:nvCxnSpPr>
          <p:spPr>
            <a:xfrm>
              <a:off x="2357650" y="3565841"/>
              <a:ext cx="0" cy="7782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2" name="Google Shape;172;p24"/>
            <p:cNvCxnSpPr/>
            <p:nvPr/>
          </p:nvCxnSpPr>
          <p:spPr>
            <a:xfrm>
              <a:off x="6818750" y="4131081"/>
              <a:ext cx="0" cy="2130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3" name="Google Shape;173;p24"/>
          <p:cNvSpPr txBox="1"/>
          <p:nvPr/>
        </p:nvSpPr>
        <p:spPr>
          <a:xfrm>
            <a:off x="6077100" y="3883300"/>
            <a:ext cx="14865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OBJETIVOS DE CRECIMIENTO</a:t>
            </a:r>
            <a:endParaRPr sz="11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74" name="Google Shape;174;p24"/>
          <p:cNvSpPr txBox="1"/>
          <p:nvPr/>
        </p:nvSpPr>
        <p:spPr>
          <a:xfrm>
            <a:off x="3815199" y="3883300"/>
            <a:ext cx="16029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OBJETIVOS DE GENERACIÓN DE VALOR </a:t>
            </a:r>
            <a:endParaRPr sz="11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75" name="Google Shape;175;p24"/>
          <p:cNvSpPr txBox="1"/>
          <p:nvPr/>
        </p:nvSpPr>
        <p:spPr>
          <a:xfrm>
            <a:off x="1641625" y="3883300"/>
            <a:ext cx="14319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OBJETIVOS DE SUPERVIVENCIA</a:t>
            </a:r>
            <a:endParaRPr sz="11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76" name="Google Shape;176;p24"/>
          <p:cNvSpPr/>
          <p:nvPr/>
        </p:nvSpPr>
        <p:spPr>
          <a:xfrm>
            <a:off x="4061988" y="1451900"/>
            <a:ext cx="527794" cy="351863"/>
          </a:xfrm>
          <a:custGeom>
            <a:avLst/>
            <a:gdLst/>
            <a:ahLst/>
            <a:cxnLst/>
            <a:rect l="l" t="t" r="r" b="b"/>
            <a:pathLst>
              <a:path w="23874" h="15916" extrusionOk="0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4"/>
          <p:cNvSpPr/>
          <p:nvPr/>
        </p:nvSpPr>
        <p:spPr>
          <a:xfrm>
            <a:off x="4591056" y="2321839"/>
            <a:ext cx="524898" cy="348967"/>
          </a:xfrm>
          <a:custGeom>
            <a:avLst/>
            <a:gdLst/>
            <a:ahLst/>
            <a:cxnLst/>
            <a:rect l="l" t="t" r="r" b="b"/>
            <a:pathLst>
              <a:path w="23743" h="15785" extrusionOk="0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4"/>
          <p:cNvSpPr/>
          <p:nvPr/>
        </p:nvSpPr>
        <p:spPr>
          <a:xfrm>
            <a:off x="4061988" y="2319252"/>
            <a:ext cx="529099" cy="351553"/>
          </a:xfrm>
          <a:custGeom>
            <a:avLst/>
            <a:gdLst/>
            <a:ahLst/>
            <a:cxnLst/>
            <a:rect l="l" t="t" r="r" b="b"/>
            <a:pathLst>
              <a:path w="23933" h="15902" extrusionOk="0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4"/>
          <p:cNvSpPr/>
          <p:nvPr/>
        </p:nvSpPr>
        <p:spPr>
          <a:xfrm>
            <a:off x="4589752" y="1451900"/>
            <a:ext cx="526203" cy="351863"/>
          </a:xfrm>
          <a:custGeom>
            <a:avLst/>
            <a:gdLst/>
            <a:ahLst/>
            <a:cxnLst/>
            <a:rect l="l" t="t" r="r" b="b"/>
            <a:pathLst>
              <a:path w="23802" h="15916" extrusionOk="0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4"/>
          <p:cNvSpPr/>
          <p:nvPr/>
        </p:nvSpPr>
        <p:spPr>
          <a:xfrm>
            <a:off x="4061988" y="1756691"/>
            <a:ext cx="80582" cy="609327"/>
          </a:xfrm>
          <a:custGeom>
            <a:avLst/>
            <a:gdLst/>
            <a:ahLst/>
            <a:cxnLst/>
            <a:rect l="l" t="t" r="r" b="b"/>
            <a:pathLst>
              <a:path w="3645" h="27562" extrusionOk="0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4"/>
          <p:cNvSpPr/>
          <p:nvPr/>
        </p:nvSpPr>
        <p:spPr>
          <a:xfrm>
            <a:off x="5034083" y="1756691"/>
            <a:ext cx="81864" cy="610919"/>
          </a:xfrm>
          <a:custGeom>
            <a:avLst/>
            <a:gdLst/>
            <a:ahLst/>
            <a:cxnLst/>
            <a:rect l="l" t="t" r="r" b="b"/>
            <a:pathLst>
              <a:path w="3703" h="27634" extrusionOk="0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4"/>
          <p:cNvSpPr/>
          <p:nvPr/>
        </p:nvSpPr>
        <p:spPr>
          <a:xfrm>
            <a:off x="1830588" y="2001550"/>
            <a:ext cx="527794" cy="351863"/>
          </a:xfrm>
          <a:custGeom>
            <a:avLst/>
            <a:gdLst/>
            <a:ahLst/>
            <a:cxnLst/>
            <a:rect l="l" t="t" r="r" b="b"/>
            <a:pathLst>
              <a:path w="23874" h="15916" extrusionOk="0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4"/>
          <p:cNvSpPr/>
          <p:nvPr/>
        </p:nvSpPr>
        <p:spPr>
          <a:xfrm>
            <a:off x="2359656" y="2871489"/>
            <a:ext cx="524898" cy="348967"/>
          </a:xfrm>
          <a:custGeom>
            <a:avLst/>
            <a:gdLst/>
            <a:ahLst/>
            <a:cxnLst/>
            <a:rect l="l" t="t" r="r" b="b"/>
            <a:pathLst>
              <a:path w="23743" h="15785" extrusionOk="0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4"/>
          <p:cNvSpPr/>
          <p:nvPr/>
        </p:nvSpPr>
        <p:spPr>
          <a:xfrm>
            <a:off x="1830588" y="2868902"/>
            <a:ext cx="529099" cy="351553"/>
          </a:xfrm>
          <a:custGeom>
            <a:avLst/>
            <a:gdLst/>
            <a:ahLst/>
            <a:cxnLst/>
            <a:rect l="l" t="t" r="r" b="b"/>
            <a:pathLst>
              <a:path w="23933" h="15902" extrusionOk="0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4"/>
          <p:cNvSpPr/>
          <p:nvPr/>
        </p:nvSpPr>
        <p:spPr>
          <a:xfrm>
            <a:off x="2358352" y="2001550"/>
            <a:ext cx="526203" cy="351863"/>
          </a:xfrm>
          <a:custGeom>
            <a:avLst/>
            <a:gdLst/>
            <a:ahLst/>
            <a:cxnLst/>
            <a:rect l="l" t="t" r="r" b="b"/>
            <a:pathLst>
              <a:path w="23802" h="15916" extrusionOk="0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4"/>
          <p:cNvSpPr/>
          <p:nvPr/>
        </p:nvSpPr>
        <p:spPr>
          <a:xfrm>
            <a:off x="1830588" y="2306341"/>
            <a:ext cx="80582" cy="609327"/>
          </a:xfrm>
          <a:custGeom>
            <a:avLst/>
            <a:gdLst/>
            <a:ahLst/>
            <a:cxnLst/>
            <a:rect l="l" t="t" r="r" b="b"/>
            <a:pathLst>
              <a:path w="3645" h="27562" extrusionOk="0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4"/>
          <p:cNvSpPr/>
          <p:nvPr/>
        </p:nvSpPr>
        <p:spPr>
          <a:xfrm>
            <a:off x="2802683" y="2306341"/>
            <a:ext cx="81864" cy="610919"/>
          </a:xfrm>
          <a:custGeom>
            <a:avLst/>
            <a:gdLst/>
            <a:ahLst/>
            <a:cxnLst/>
            <a:rect l="l" t="t" r="r" b="b"/>
            <a:pathLst>
              <a:path w="3703" h="27634" extrusionOk="0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4"/>
          <p:cNvSpPr/>
          <p:nvPr/>
        </p:nvSpPr>
        <p:spPr>
          <a:xfrm>
            <a:off x="6293363" y="2401900"/>
            <a:ext cx="527794" cy="351863"/>
          </a:xfrm>
          <a:custGeom>
            <a:avLst/>
            <a:gdLst/>
            <a:ahLst/>
            <a:cxnLst/>
            <a:rect l="l" t="t" r="r" b="b"/>
            <a:pathLst>
              <a:path w="23874" h="15916" extrusionOk="0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4"/>
          <p:cNvSpPr/>
          <p:nvPr/>
        </p:nvSpPr>
        <p:spPr>
          <a:xfrm>
            <a:off x="6822431" y="3271839"/>
            <a:ext cx="524898" cy="348967"/>
          </a:xfrm>
          <a:custGeom>
            <a:avLst/>
            <a:gdLst/>
            <a:ahLst/>
            <a:cxnLst/>
            <a:rect l="l" t="t" r="r" b="b"/>
            <a:pathLst>
              <a:path w="23743" h="15785" extrusionOk="0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4"/>
          <p:cNvSpPr/>
          <p:nvPr/>
        </p:nvSpPr>
        <p:spPr>
          <a:xfrm>
            <a:off x="6293363" y="3269252"/>
            <a:ext cx="529099" cy="351553"/>
          </a:xfrm>
          <a:custGeom>
            <a:avLst/>
            <a:gdLst/>
            <a:ahLst/>
            <a:cxnLst/>
            <a:rect l="l" t="t" r="r" b="b"/>
            <a:pathLst>
              <a:path w="23933" h="15902" extrusionOk="0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4"/>
          <p:cNvSpPr/>
          <p:nvPr/>
        </p:nvSpPr>
        <p:spPr>
          <a:xfrm>
            <a:off x="6821127" y="2401900"/>
            <a:ext cx="526203" cy="351863"/>
          </a:xfrm>
          <a:custGeom>
            <a:avLst/>
            <a:gdLst/>
            <a:ahLst/>
            <a:cxnLst/>
            <a:rect l="l" t="t" r="r" b="b"/>
            <a:pathLst>
              <a:path w="23802" h="15916" extrusionOk="0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4"/>
          <p:cNvSpPr/>
          <p:nvPr/>
        </p:nvSpPr>
        <p:spPr>
          <a:xfrm>
            <a:off x="6293363" y="2706691"/>
            <a:ext cx="80582" cy="609327"/>
          </a:xfrm>
          <a:custGeom>
            <a:avLst/>
            <a:gdLst/>
            <a:ahLst/>
            <a:cxnLst/>
            <a:rect l="l" t="t" r="r" b="b"/>
            <a:pathLst>
              <a:path w="3645" h="27562" extrusionOk="0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4"/>
          <p:cNvSpPr/>
          <p:nvPr/>
        </p:nvSpPr>
        <p:spPr>
          <a:xfrm>
            <a:off x="7265458" y="2706691"/>
            <a:ext cx="81864" cy="610919"/>
          </a:xfrm>
          <a:custGeom>
            <a:avLst/>
            <a:gdLst/>
            <a:ahLst/>
            <a:cxnLst/>
            <a:rect l="l" t="t" r="r" b="b"/>
            <a:pathLst>
              <a:path w="3703" h="27634" extrusionOk="0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4" name="Google Shape;194;p24"/>
          <p:cNvGrpSpPr/>
          <p:nvPr/>
        </p:nvGrpSpPr>
        <p:grpSpPr>
          <a:xfrm>
            <a:off x="6653340" y="2877879"/>
            <a:ext cx="332705" cy="333590"/>
            <a:chOff x="-44528075" y="1982825"/>
            <a:chExt cx="300900" cy="301700"/>
          </a:xfrm>
        </p:grpSpPr>
        <p:sp>
          <p:nvSpPr>
            <p:cNvPr id="195" name="Google Shape;195;p24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4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4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4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4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4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4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" name="Google Shape;202;p24"/>
          <p:cNvSpPr/>
          <p:nvPr/>
        </p:nvSpPr>
        <p:spPr>
          <a:xfrm>
            <a:off x="4442444" y="1896910"/>
            <a:ext cx="291767" cy="331821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4"/>
          <p:cNvSpPr/>
          <p:nvPr/>
        </p:nvSpPr>
        <p:spPr>
          <a:xfrm>
            <a:off x="2190147" y="2455264"/>
            <a:ext cx="333562" cy="311807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ch Startup by Slidesgo">
  <a:themeElements>
    <a:clrScheme name="Simple Light">
      <a:dk1>
        <a:srgbClr val="F9FEA5"/>
      </a:dk1>
      <a:lt1>
        <a:srgbClr val="11B0A7"/>
      </a:lt1>
      <a:dk2>
        <a:srgbClr val="FFFFFF"/>
      </a:dk2>
      <a:lt2>
        <a:srgbClr val="EFEFEF"/>
      </a:lt2>
      <a:accent1>
        <a:srgbClr val="D9D9D9"/>
      </a:accent1>
      <a:accent2>
        <a:srgbClr val="CCCCCC"/>
      </a:accent2>
      <a:accent3>
        <a:srgbClr val="F9FEA5"/>
      </a:accent3>
      <a:accent4>
        <a:srgbClr val="11B0A7"/>
      </a:accent4>
      <a:accent5>
        <a:srgbClr val="FFFF66"/>
      </a:accent5>
      <a:accent6>
        <a:srgbClr val="EFEFE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197</Words>
  <Application>Microsoft Office PowerPoint</Application>
  <PresentationFormat>Presentación en pantalla (16:9)</PresentationFormat>
  <Paragraphs>22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8" baseType="lpstr">
      <vt:lpstr>Righteous</vt:lpstr>
      <vt:lpstr>Fira Sans Extra Condensed Medium</vt:lpstr>
      <vt:lpstr>Amatic SC</vt:lpstr>
      <vt:lpstr>Arial</vt:lpstr>
      <vt:lpstr>Squada One</vt:lpstr>
      <vt:lpstr>Nunito Light</vt:lpstr>
      <vt:lpstr>Roboto Condensed Light</vt:lpstr>
      <vt:lpstr>Tech Startup by Slidesgo</vt:lpstr>
      <vt:lpstr>Delimitaciones de Pequeñas, Medianas y Grandes Empresas</vt:lpstr>
      <vt:lpstr>Presentación de PowerPoint</vt:lpstr>
      <vt:lpstr>Presentación de PowerPoint</vt:lpstr>
      <vt:lpstr>Presentación de PowerPoint</vt:lpstr>
      <vt:lpstr>Presentación de PowerPoint</vt:lpstr>
      <vt:lpstr>MATRIZ DOFA    </vt:lpstr>
      <vt:lpstr>Presentación de PowerPoint</vt:lpstr>
      <vt:lpstr>Presentación de PowerPoint</vt:lpstr>
      <vt:lpstr>GENERALIDADES FINANCIERAS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Delimitaciones de Pequeñas, Medianas y Grandes Empresas</dc:title>
  <dc:creator>dw0001la CI5</dc:creator>
  <cp:lastModifiedBy>LLANOS MURILLO JENNY CAROLINA</cp:lastModifiedBy>
  <cp:revision>1</cp:revision>
  <dcterms:modified xsi:type="dcterms:W3CDTF">2021-01-21T14:30:01Z</dcterms:modified>
</cp:coreProperties>
</file>